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5" r:id="rId2"/>
    <p:sldId id="257" r:id="rId3"/>
    <p:sldId id="264" r:id="rId4"/>
    <p:sldId id="265" r:id="rId5"/>
    <p:sldId id="267" r:id="rId6"/>
    <p:sldId id="286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92" r:id="rId18"/>
    <p:sldId id="293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4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6A7F0-8799-40DB-BB52-16AF30FAC42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81C3-5F49-464B-9B14-FA575B255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50EA50CD-0737-40FB-BF6B-42A5DC47A9E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EA81708-9A40-4801-AC46-4A53BF624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0CD-0737-40FB-BF6B-42A5DC47A9E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1708-9A40-4801-AC46-4A53BF624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0CD-0737-40FB-BF6B-42A5DC47A9E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1708-9A40-4801-AC46-4A53BF624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0CD-0737-40FB-BF6B-42A5DC47A9E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1708-9A40-4801-AC46-4A53BF624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0CD-0737-40FB-BF6B-42A5DC47A9E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1708-9A40-4801-AC46-4A53BF624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0CD-0737-40FB-BF6B-42A5DC47A9E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1708-9A40-4801-AC46-4A53BF624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EA50CD-0737-40FB-BF6B-42A5DC47A9E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A81708-9A40-4801-AC46-4A53BF6240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50EA50CD-0737-40FB-BF6B-42A5DC47A9E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EA81708-9A40-4801-AC46-4A53BF624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0CD-0737-40FB-BF6B-42A5DC47A9E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1708-9A40-4801-AC46-4A53BF624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0CD-0737-40FB-BF6B-42A5DC47A9E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1708-9A40-4801-AC46-4A53BF624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0CD-0737-40FB-BF6B-42A5DC47A9E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1708-9A40-4801-AC46-4A53BF624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0EA50CD-0737-40FB-BF6B-42A5DC47A9E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EA81708-9A40-4801-AC46-4A53BF624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419600"/>
            <a:ext cx="85344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Prepared by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Cantonment Public School and </a:t>
            </a:r>
            <a:r>
              <a:rPr lang="en-US" dirty="0" err="1" smtClean="0">
                <a:solidFill>
                  <a:srgbClr val="FF0000"/>
                </a:solidFill>
              </a:rPr>
              <a:t>College,Momenshahi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cropped-concrete3d-cop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6820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99839"/>
            <a:ext cx="476068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70C0"/>
                </a:solidFill>
              </a:rPr>
              <a:t>ভিটামিন</a:t>
            </a:r>
            <a:r>
              <a:rPr lang="en-US" sz="4000" dirty="0" smtClean="0">
                <a:solidFill>
                  <a:srgbClr val="0070C0"/>
                </a:solidFill>
              </a:rPr>
              <a:t>:-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31746" name="Picture 2" descr="Image result for শাকসবজির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56114"/>
            <a:ext cx="4818743" cy="3969657"/>
          </a:xfrm>
          <a:prstGeom prst="rect">
            <a:avLst/>
          </a:prstGeom>
          <a:noFill/>
        </p:spPr>
      </p:pic>
      <p:pic>
        <p:nvPicPr>
          <p:cNvPr id="31748" name="Picture 4" descr="Image result for ফলমূলের ছব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8799" y="618672"/>
            <a:ext cx="5283201" cy="4111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7" y="399839"/>
            <a:ext cx="1187268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70C0"/>
                </a:solidFill>
              </a:rPr>
              <a:t>কিশোর-কিশোরীদের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খাদ্য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তালিকা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তৈরিতে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লক্ষ্যনীয়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বিষয়</a:t>
            </a:r>
            <a:r>
              <a:rPr lang="en-US" sz="4000" dirty="0" smtClean="0">
                <a:solidFill>
                  <a:srgbClr val="0070C0"/>
                </a:solidFill>
              </a:rPr>
              <a:t>:-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70C0"/>
                </a:solidFill>
              </a:rPr>
              <a:t>* </a:t>
            </a:r>
            <a:r>
              <a:rPr lang="en-US" sz="4000" dirty="0" err="1" smtClean="0">
                <a:solidFill>
                  <a:srgbClr val="0070C0"/>
                </a:solidFill>
              </a:rPr>
              <a:t>কিশোর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কিশোরীদের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প্রতিদিন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কমপক্ষে</a:t>
            </a:r>
            <a:r>
              <a:rPr lang="en-US" sz="4000" dirty="0" smtClean="0">
                <a:solidFill>
                  <a:srgbClr val="0070C0"/>
                </a:solidFill>
              </a:rPr>
              <a:t> ৩ </a:t>
            </a:r>
            <a:r>
              <a:rPr lang="en-US" sz="4000" dirty="0" err="1" smtClean="0">
                <a:solidFill>
                  <a:srgbClr val="0070C0"/>
                </a:solidFill>
              </a:rPr>
              <a:t>বেলা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প্রধান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খাবার</a:t>
            </a:r>
            <a:r>
              <a:rPr lang="en-US" sz="4000" dirty="0" smtClean="0">
                <a:solidFill>
                  <a:srgbClr val="0070C0"/>
                </a:solidFill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</a:rPr>
              <a:t>দুই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বেলা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হালকা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নাস্‌তা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দিতে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হবে</a:t>
            </a:r>
            <a:r>
              <a:rPr lang="en-US" sz="4000" dirty="0" smtClean="0">
                <a:solidFill>
                  <a:srgbClr val="0070C0"/>
                </a:solidFill>
              </a:rPr>
              <a:t>। 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32770" name="Picture 2" descr="Image result for হালকা নাস্‌তার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54" y="3417434"/>
            <a:ext cx="4833260" cy="3200401"/>
          </a:xfrm>
          <a:prstGeom prst="rect">
            <a:avLst/>
          </a:prstGeom>
          <a:noFill/>
        </p:spPr>
      </p:pic>
      <p:pic>
        <p:nvPicPr>
          <p:cNvPr id="32772" name="Picture 4" descr="Image result for প্রধান খাবা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6718" y="3410855"/>
            <a:ext cx="5600700" cy="329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1781"/>
            <a:ext cx="1177108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70C0"/>
                </a:solidFill>
              </a:rPr>
              <a:t>প্রতিবেলা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প্রধান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খাবারের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অর্থা</a:t>
            </a:r>
            <a:r>
              <a:rPr lang="en-US" sz="4000" dirty="0" smtClean="0">
                <a:solidFill>
                  <a:srgbClr val="0070C0"/>
                </a:solidFill>
              </a:rPr>
              <a:t>ৎ </a:t>
            </a:r>
            <a:r>
              <a:rPr lang="en-US" sz="4000" dirty="0" err="1" smtClean="0">
                <a:solidFill>
                  <a:srgbClr val="0070C0"/>
                </a:solidFill>
              </a:rPr>
              <a:t>সকাল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দুপুর</a:t>
            </a:r>
            <a:r>
              <a:rPr lang="en-US" sz="4000" dirty="0" smtClean="0">
                <a:solidFill>
                  <a:srgbClr val="0070C0"/>
                </a:solidFill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</a:rPr>
              <a:t>রাতের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বেলায়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মৌলিক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খাদ্য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গোষ্ঠীর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শ্রেণির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ধরণের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খাদ্য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গ্রহণ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করতে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হবে</a:t>
            </a:r>
            <a:r>
              <a:rPr lang="en-US" sz="4000" dirty="0" smtClean="0">
                <a:solidFill>
                  <a:srgbClr val="0070C0"/>
                </a:solidFill>
              </a:rPr>
              <a:t>। 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4342" y="2540000"/>
            <a:ext cx="8287657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24" y="878799"/>
            <a:ext cx="11771086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>
                <a:solidFill>
                  <a:srgbClr val="0070C0"/>
                </a:solidFill>
              </a:rPr>
              <a:t>কিশোর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কিশোরীর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প্রয়োজনীয়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কিলোক্যালরীর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চাহিদা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পূরণের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জন্য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শস্য</a:t>
            </a:r>
            <a:r>
              <a:rPr lang="en-US" sz="4000" dirty="0" smtClean="0">
                <a:solidFill>
                  <a:srgbClr val="0070C0"/>
                </a:solidFill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</a:rPr>
              <a:t>শস্য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জাতীয়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খাদ্য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দিতে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হবে</a:t>
            </a:r>
            <a:r>
              <a:rPr lang="en-US" sz="4000" dirty="0" smtClean="0">
                <a:solidFill>
                  <a:srgbClr val="0070C0"/>
                </a:solidFill>
              </a:rPr>
              <a:t>।। </a:t>
            </a:r>
          </a:p>
          <a:p>
            <a:pPr>
              <a:lnSpc>
                <a:spcPct val="150000"/>
              </a:lnSpc>
            </a:pPr>
            <a:endParaRPr lang="en-US" sz="4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>
                <a:solidFill>
                  <a:srgbClr val="0070C0"/>
                </a:solidFill>
              </a:rPr>
              <a:t>প্রতিদিনই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উদ্ভিজ</a:t>
            </a:r>
            <a:r>
              <a:rPr lang="en-US" sz="4000" dirty="0" smtClean="0">
                <a:solidFill>
                  <a:srgbClr val="0070C0"/>
                </a:solidFill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</a:rPr>
              <a:t>প্রাণিজ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উভয়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উৎস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থেকেই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প্রোটিন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গ্রহণ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করতে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হবে</a:t>
            </a:r>
            <a:r>
              <a:rPr lang="en-US" sz="4000" dirty="0" smtClean="0">
                <a:solidFill>
                  <a:srgbClr val="0070C0"/>
                </a:solidFill>
              </a:rPr>
              <a:t>। </a:t>
            </a:r>
            <a:r>
              <a:rPr lang="en-US" sz="4000" dirty="0" err="1" smtClean="0">
                <a:solidFill>
                  <a:srgbClr val="0070C0"/>
                </a:solidFill>
              </a:rPr>
              <a:t>দিনে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অন্তত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একবার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প্রাণিত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প্রোটিন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গ্রহণ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করতে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হবে</a:t>
            </a:r>
            <a:r>
              <a:rPr lang="en-US" sz="4000" dirty="0" smtClean="0">
                <a:solidFill>
                  <a:srgbClr val="0070C0"/>
                </a:solidFill>
              </a:rPr>
              <a:t>।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24" y="878799"/>
            <a:ext cx="1177108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>
                <a:solidFill>
                  <a:srgbClr val="0070C0"/>
                </a:solidFill>
              </a:rPr>
              <a:t>প্রতিদিনের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খাদ্য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তালিকায়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ধরণের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মৌসুমী</a:t>
            </a:r>
            <a:r>
              <a:rPr lang="en-US" sz="4000" dirty="0" smtClean="0">
                <a:solidFill>
                  <a:srgbClr val="0070C0"/>
                </a:solidFill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</a:rPr>
              <a:t>রঙিন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শাকসবজি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তাজা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টকজাতীয়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ফল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অবশ্যই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থাকতে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হবে</a:t>
            </a:r>
            <a:r>
              <a:rPr lang="en-US" sz="4000" dirty="0" smtClean="0">
                <a:solidFill>
                  <a:srgbClr val="0070C0"/>
                </a:solidFill>
              </a:rPr>
              <a:t>।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>
                <a:solidFill>
                  <a:srgbClr val="0070C0"/>
                </a:solidFill>
              </a:rPr>
              <a:t>দিনে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অন্তত</a:t>
            </a:r>
            <a:r>
              <a:rPr lang="en-US" sz="4000" dirty="0" smtClean="0">
                <a:solidFill>
                  <a:srgbClr val="0070C0"/>
                </a:solidFill>
              </a:rPr>
              <a:t> ৬-৮ </a:t>
            </a:r>
            <a:r>
              <a:rPr lang="en-US" sz="4000" dirty="0" err="1" smtClean="0">
                <a:solidFill>
                  <a:srgbClr val="0070C0"/>
                </a:solidFill>
              </a:rPr>
              <a:t>গ্লাস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বিশুদ্ধ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পানি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পান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করতে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হবে</a:t>
            </a:r>
            <a:r>
              <a:rPr lang="en-US" sz="4000" dirty="0" smtClean="0">
                <a:solidFill>
                  <a:srgbClr val="0070C0"/>
                </a:solidFill>
              </a:rPr>
              <a:t>। </a:t>
            </a:r>
          </a:p>
        </p:txBody>
      </p:sp>
      <p:pic>
        <p:nvPicPr>
          <p:cNvPr id="29698" name="Picture 2" descr="https://encrypted-tbn3.gstatic.com/images?q=tbn:ANd9GcTmUCHEp9Dat10J5bW1WauP-Nj2FgXGo7AD-OP4taH_04MZuCzBgKpEDP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3831771"/>
            <a:ext cx="5084082" cy="3026229"/>
          </a:xfrm>
          <a:prstGeom prst="rect">
            <a:avLst/>
          </a:prstGeom>
          <a:noFill/>
        </p:spPr>
      </p:pic>
      <p:pic>
        <p:nvPicPr>
          <p:cNvPr id="29700" name="Picture 4" descr="Image result for এক গ্লাস পানির ছব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3794353"/>
            <a:ext cx="3524250" cy="2991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24" y="878799"/>
            <a:ext cx="11771086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>
                <a:solidFill>
                  <a:srgbClr val="0070C0"/>
                </a:solidFill>
              </a:rPr>
              <a:t>প্রতিদিন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ফাস্টফুড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গ্রহণ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থেকে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বিরত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থাকতে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হবে</a:t>
            </a:r>
            <a:r>
              <a:rPr lang="en-US" sz="4000" dirty="0" smtClean="0">
                <a:solidFill>
                  <a:srgbClr val="0070C0"/>
                </a:solidFill>
              </a:rPr>
              <a:t>। </a:t>
            </a:r>
          </a:p>
        </p:txBody>
      </p:sp>
      <p:sp>
        <p:nvSpPr>
          <p:cNvPr id="31746" name="AutoShape 2" descr="Image result for Junk food"/>
          <p:cNvSpPr>
            <a:spLocks noChangeAspect="1" noChangeArrowheads="1"/>
          </p:cNvSpPr>
          <p:nvPr/>
        </p:nvSpPr>
        <p:spPr bwMode="auto">
          <a:xfrm>
            <a:off x="155575" y="-1249363"/>
            <a:ext cx="4171950" cy="2609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Image result for Junk food"/>
          <p:cNvSpPr>
            <a:spLocks noChangeAspect="1" noChangeArrowheads="1"/>
          </p:cNvSpPr>
          <p:nvPr/>
        </p:nvSpPr>
        <p:spPr bwMode="auto">
          <a:xfrm>
            <a:off x="155575" y="-1249363"/>
            <a:ext cx="4171950" cy="2609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9" name="Picture 5" descr="C:\Users\USER\Desktop\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2229303"/>
            <a:ext cx="4775200" cy="4286250"/>
          </a:xfrm>
          <a:prstGeom prst="rect">
            <a:avLst/>
          </a:prstGeom>
          <a:noFill/>
        </p:spPr>
      </p:pic>
      <p:pic>
        <p:nvPicPr>
          <p:cNvPr id="31751" name="Picture 7" descr="Image result for OBESITY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0425" y="2105705"/>
            <a:ext cx="5483557" cy="4106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24" y="878799"/>
            <a:ext cx="1177108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>
                <a:solidFill>
                  <a:srgbClr val="0070C0"/>
                </a:solidFill>
              </a:rPr>
              <a:t>পুষ্টিকর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খাদ্যের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অভ্যাস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গড়ে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তুলতে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হবে</a:t>
            </a:r>
            <a:r>
              <a:rPr lang="en-US" sz="4000" dirty="0" smtClean="0">
                <a:solidFill>
                  <a:srgbClr val="0070C0"/>
                </a:solidFill>
              </a:rPr>
              <a:t>। ‘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>
                <a:solidFill>
                  <a:srgbClr val="0070C0"/>
                </a:solidFill>
              </a:rPr>
              <a:t>চিনি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গুড়</a:t>
            </a:r>
            <a:r>
              <a:rPr lang="en-US" sz="4000" dirty="0" smtClean="0">
                <a:solidFill>
                  <a:srgbClr val="0070C0"/>
                </a:solidFill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মিষ্টি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জাতীয়</a:t>
            </a:r>
            <a:r>
              <a:rPr lang="en-US" sz="4000" dirty="0" smtClean="0">
                <a:solidFill>
                  <a:srgbClr val="0070C0"/>
                </a:solidFill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</a:rPr>
              <a:t>লবন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জাতীয়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খাবার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কম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গ্রহণ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করতে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হবে</a:t>
            </a:r>
            <a:r>
              <a:rPr lang="en-US" sz="4000" dirty="0" smtClean="0">
                <a:solidFill>
                  <a:srgbClr val="0070C0"/>
                </a:solidFill>
              </a:rPr>
              <a:t>। </a:t>
            </a:r>
          </a:p>
        </p:txBody>
      </p:sp>
      <p:pic>
        <p:nvPicPr>
          <p:cNvPr id="32770" name="Picture 2" descr="https://encrypted-tbn1.gstatic.com/images?q=tbn:ANd9GcQFZOe4u7EWF8NfLpzrXqda7-zv5SGcE4EOchp81Q5A298MpadA8DL54s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3947886"/>
            <a:ext cx="4286250" cy="2910114"/>
          </a:xfrm>
          <a:prstGeom prst="rect">
            <a:avLst/>
          </a:prstGeom>
          <a:noFill/>
        </p:spPr>
      </p:pic>
      <p:pic>
        <p:nvPicPr>
          <p:cNvPr id="32772" name="Picture 4" descr="https://encrypted-tbn2.gstatic.com/images?q=tbn:ANd9GcR82pZe-0wmeLU5uBAMrJFVPTlviwLt7yxhcepyvz9Iq7RJfdkhqEPLmY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4088" y="3918012"/>
            <a:ext cx="5229225" cy="2939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16" y="884900"/>
            <a:ext cx="10913806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solidFill>
                  <a:srgbClr val="0070C0"/>
                </a:solidFill>
              </a:rPr>
              <a:t>মূল্যায়ন</a:t>
            </a:r>
            <a:r>
              <a:rPr lang="en-US" sz="5400" dirty="0" smtClean="0">
                <a:solidFill>
                  <a:srgbClr val="0070C0"/>
                </a:solidFill>
              </a:rPr>
              <a:t>:-</a:t>
            </a:r>
          </a:p>
          <a:p>
            <a:pPr algn="ctr">
              <a:lnSpc>
                <a:spcPct val="150000"/>
              </a:lnSpc>
            </a:pPr>
            <a:endParaRPr lang="en-US" sz="54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ক। </a:t>
            </a:r>
            <a:r>
              <a:rPr lang="en-US" sz="2400" dirty="0" err="1" smtClean="0">
                <a:solidFill>
                  <a:srgbClr val="0070C0"/>
                </a:solidFill>
              </a:rPr>
              <a:t>কৈশর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কালের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বয়স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সীমা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কত</a:t>
            </a:r>
            <a:r>
              <a:rPr lang="en-US" sz="2400" dirty="0" smtClean="0">
                <a:solidFill>
                  <a:srgbClr val="0070C0"/>
                </a:solidFill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খ। </a:t>
            </a:r>
            <a:r>
              <a:rPr lang="en-US" sz="2400" dirty="0" err="1" smtClean="0">
                <a:solidFill>
                  <a:srgbClr val="0070C0"/>
                </a:solidFill>
              </a:rPr>
              <a:t>কৈশর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কালীন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শক্তি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চাহিদা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বলতে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কি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বোঝ</a:t>
            </a:r>
            <a:r>
              <a:rPr lang="en-US" sz="2400" dirty="0" smtClean="0">
                <a:solidFill>
                  <a:srgbClr val="0070C0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925" y="663674"/>
            <a:ext cx="10913806" cy="6209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u="sng" dirty="0" err="1" smtClean="0">
                <a:solidFill>
                  <a:srgbClr val="0070C0"/>
                </a:solidFill>
              </a:rPr>
              <a:t>বাড়ির</a:t>
            </a:r>
            <a:r>
              <a:rPr lang="en-US" sz="11500" u="sng" dirty="0" smtClean="0">
                <a:solidFill>
                  <a:srgbClr val="0070C0"/>
                </a:solidFill>
              </a:rPr>
              <a:t> </a:t>
            </a:r>
            <a:r>
              <a:rPr lang="en-US" sz="11500" u="sng" dirty="0" err="1" smtClean="0">
                <a:solidFill>
                  <a:srgbClr val="0070C0"/>
                </a:solidFill>
              </a:rPr>
              <a:t>কাজ</a:t>
            </a:r>
            <a:r>
              <a:rPr lang="en-US" sz="11500" u="sng" dirty="0" smtClean="0">
                <a:solidFill>
                  <a:srgbClr val="0070C0"/>
                </a:solidFill>
              </a:rPr>
              <a:t>:-</a:t>
            </a:r>
          </a:p>
          <a:p>
            <a:pPr algn="ctr">
              <a:lnSpc>
                <a:spcPct val="150000"/>
              </a:lnSpc>
            </a:pPr>
            <a:endParaRPr lang="en-US" sz="5400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solidFill>
                  <a:srgbClr val="0070C0"/>
                </a:solidFill>
              </a:rPr>
              <a:t>কিশোর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কিশোরীদের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বিভিন্ন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পুষ্টি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উপাদানের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চাহিদা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বেশী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হওয়ার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কারণ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বিশ্লেষণ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কর</a:t>
            </a:r>
            <a:r>
              <a:rPr lang="en-US" sz="4800" dirty="0" smtClean="0">
                <a:solidFill>
                  <a:srgbClr val="0070C0"/>
                </a:solidFill>
              </a:rPr>
              <a:t>। 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0890" y="3782851"/>
            <a:ext cx="4331110" cy="3075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27354" y="969426"/>
            <a:ext cx="1290483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2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4672" y="368490"/>
            <a:ext cx="4387755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6771" y="2325166"/>
            <a:ext cx="7543559" cy="39664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23086" y="928914"/>
            <a:ext cx="3468914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11-3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472" y="1356616"/>
            <a:ext cx="11828206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গাহস্থ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9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5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5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খাদে্যর</a:t>
            </a:r>
            <a:r>
              <a:rPr lang="en-US" sz="5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5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5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5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8205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0" y="382501"/>
            <a:ext cx="12175782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6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কিশোরীর</a:t>
            </a:r>
            <a:r>
              <a:rPr lang="en-US" sz="6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6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6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3" y="1825055"/>
            <a:ext cx="11560629" cy="2516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</a:rPr>
              <a:t>শৈশব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পূর্ণ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বয়সে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পরিণত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হওয়ার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মধ্যবর্তী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সময়কালকে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কৈশরকাল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বরা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</a:rPr>
              <a:t>বিশ্ব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স্বাস্থ্য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সংস্থার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মতে</a:t>
            </a:r>
            <a:r>
              <a:rPr lang="en-US" sz="3600" dirty="0" smtClean="0">
                <a:solidFill>
                  <a:srgbClr val="FF0000"/>
                </a:solidFill>
              </a:rPr>
              <a:t> ১০-১৯ </a:t>
            </a:r>
            <a:r>
              <a:rPr lang="en-US" sz="3600" dirty="0" err="1" smtClean="0">
                <a:solidFill>
                  <a:srgbClr val="FF0000"/>
                </a:solidFill>
              </a:rPr>
              <a:t>বছর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বয়স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সময়টা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হলো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কৈশরকাল</a:t>
            </a:r>
            <a:r>
              <a:rPr lang="en-US" sz="3600" dirty="0" smtClean="0">
                <a:solidFill>
                  <a:srgbClr val="FF0000"/>
                </a:solidFill>
              </a:rPr>
              <a:t>। 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343" y="4354284"/>
            <a:ext cx="7489371" cy="24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37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2131" y="129653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058" y="778458"/>
            <a:ext cx="1110342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কিশোরীর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346" y="2089193"/>
            <a:ext cx="11498337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কিশোরীদের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বর্ধন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বর্ধনের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কিলোক্যালরী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কর্মক্ষমতা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বরিবাঙ্গনে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কিলোক্যালরীর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5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452" y="1023965"/>
            <a:ext cx="10913806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</a:rPr>
              <a:t>কিশোর-কিশোরীদের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ভিটামিন</a:t>
            </a:r>
            <a:r>
              <a:rPr lang="en-US" sz="3600" dirty="0" smtClean="0">
                <a:solidFill>
                  <a:srgbClr val="0070C0"/>
                </a:solidFill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</a:rPr>
              <a:t>ধাতব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লবন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সমৃদ্ধ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খাদ্য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রোগ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প্রতিরোধ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ক্ষমতা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তৈরীর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জন্য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গুরুত্বপূর্ণ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ভূমিকা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পালন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</a:rPr>
              <a:t>।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</a:rPr>
              <a:t>দাঁত</a:t>
            </a:r>
            <a:r>
              <a:rPr lang="en-US" sz="3600" dirty="0" smtClean="0">
                <a:solidFill>
                  <a:srgbClr val="0070C0"/>
                </a:solidFill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</a:rPr>
              <a:t>হাড়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গঠনের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জন্য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ক্যালসিয়াম</a:t>
            </a:r>
            <a:r>
              <a:rPr lang="en-US" sz="3600" dirty="0" smtClean="0">
                <a:solidFill>
                  <a:srgbClr val="0070C0"/>
                </a:solidFill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</a:rPr>
              <a:t>ভিটামিন-ডি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কিশোর-কিশোরীদের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জন্য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গুরুত্বপূর্ণ</a:t>
            </a:r>
            <a:r>
              <a:rPr lang="en-US" sz="3600" dirty="0" smtClean="0">
                <a:solidFill>
                  <a:srgbClr val="0070C0"/>
                </a:solidFill>
              </a:rPr>
              <a:t>।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</a:rPr>
              <a:t>কিশোর-কিশোরীদের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দেহ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ত্বকের</a:t>
            </a:r>
            <a:r>
              <a:rPr lang="en-US" sz="3600" dirty="0" smtClean="0">
                <a:solidFill>
                  <a:srgbClr val="0070C0"/>
                </a:solidFill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</a:rPr>
              <a:t>চোখের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সুস্থ্যতার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জন্য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ভিটামিন</a:t>
            </a:r>
            <a:r>
              <a:rPr lang="en-US" sz="3600" dirty="0" smtClean="0">
                <a:solidFill>
                  <a:srgbClr val="0070C0"/>
                </a:solidFill>
              </a:rPr>
              <a:t>-এ, </a:t>
            </a:r>
            <a:r>
              <a:rPr lang="en-US" sz="3600" dirty="0" err="1" smtClean="0">
                <a:solidFill>
                  <a:srgbClr val="0070C0"/>
                </a:solidFill>
              </a:rPr>
              <a:t>বি</a:t>
            </a:r>
            <a:r>
              <a:rPr lang="en-US" sz="3600" dirty="0" smtClean="0">
                <a:solidFill>
                  <a:srgbClr val="0070C0"/>
                </a:solidFill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</a:rPr>
              <a:t>সি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সমৃদ্‌ধ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খাদ্য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গুরুত্বপূর্ণ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ভুমিকা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পালন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</a:rPr>
              <a:t>। 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38" y="719165"/>
            <a:ext cx="10913806" cy="110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 smtClean="0">
                <a:solidFill>
                  <a:srgbClr val="0070C0"/>
                </a:solidFill>
              </a:rPr>
              <a:t>কিশোর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কিশোরীদের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পুষ্টির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চাহিদা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676" y="2083496"/>
            <a:ext cx="318355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70C0"/>
                </a:solidFill>
              </a:rPr>
              <a:t>শক্তির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চাহিদা</a:t>
            </a:r>
            <a:r>
              <a:rPr lang="en-US" sz="4000" dirty="0" smtClean="0">
                <a:solidFill>
                  <a:srgbClr val="0070C0"/>
                </a:solidFill>
              </a:rPr>
              <a:t>:-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ছোট কিশোরীদের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599" y="2839357"/>
            <a:ext cx="3316061" cy="3743325"/>
          </a:xfrm>
          <a:prstGeom prst="rect">
            <a:avLst/>
          </a:prstGeom>
          <a:noFill/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1428" y="2839357"/>
            <a:ext cx="4136571" cy="3743325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T5O5kphoo1th_Jc6i90ciU8CvVjogdmgG0HCgPl5bLXnUn2pmeRuNAXD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29704"/>
            <a:ext cx="3810000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9839"/>
            <a:ext cx="3183553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70C0"/>
                </a:solidFill>
              </a:rPr>
              <a:t>প্রোটিন</a:t>
            </a:r>
            <a:r>
              <a:rPr lang="en-US" sz="4000" dirty="0" smtClean="0">
                <a:solidFill>
                  <a:srgbClr val="0070C0"/>
                </a:solidFill>
              </a:rPr>
              <a:t>:-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29698" name="Picture 2" descr="Image result for মাছ মাংস রান্না করার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6971" y="3216729"/>
            <a:ext cx="6125029" cy="3467100"/>
          </a:xfrm>
          <a:prstGeom prst="rect">
            <a:avLst/>
          </a:prstGeom>
          <a:noFill/>
        </p:spPr>
      </p:pic>
      <p:pic>
        <p:nvPicPr>
          <p:cNvPr id="29700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1487" y="188685"/>
            <a:ext cx="5950858" cy="2837543"/>
          </a:xfrm>
          <a:prstGeom prst="rect">
            <a:avLst/>
          </a:prstGeom>
          <a:noFill/>
        </p:spPr>
      </p:pic>
      <p:pic>
        <p:nvPicPr>
          <p:cNvPr id="29702" name="Picture 6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3771"/>
            <a:ext cx="362902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9839"/>
            <a:ext cx="3183553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70C0"/>
                </a:solidFill>
              </a:rPr>
              <a:t>ধাতব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লবন</a:t>
            </a:r>
            <a:r>
              <a:rPr lang="en-US" sz="4000" dirty="0" smtClean="0">
                <a:solidFill>
                  <a:srgbClr val="0070C0"/>
                </a:solidFill>
              </a:rPr>
              <a:t>:-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0722" name="AutoShape 2" descr="Image result for শাকসবজি, দুধ আর ছোট মাছ"/>
          <p:cNvSpPr>
            <a:spLocks noChangeAspect="1" noChangeArrowheads="1"/>
          </p:cNvSpPr>
          <p:nvPr/>
        </p:nvSpPr>
        <p:spPr bwMode="auto">
          <a:xfrm>
            <a:off x="155575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ge result for শাকসবজি, দুধ আর ছোট মাছ"/>
          <p:cNvSpPr>
            <a:spLocks noChangeAspect="1" noChangeArrowheads="1"/>
          </p:cNvSpPr>
          <p:nvPr/>
        </p:nvSpPr>
        <p:spPr bwMode="auto">
          <a:xfrm>
            <a:off x="155575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5" name="Picture 5" descr="C:\Users\USER\Desktop\P11909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172" y="617537"/>
            <a:ext cx="4469720" cy="2793320"/>
          </a:xfrm>
          <a:prstGeom prst="rect">
            <a:avLst/>
          </a:prstGeom>
          <a:noFill/>
        </p:spPr>
      </p:pic>
      <p:pic>
        <p:nvPicPr>
          <p:cNvPr id="30729" name="Picture 9" descr="Image result for শাকসবজির ছব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14675"/>
            <a:ext cx="6657975" cy="3743325"/>
          </a:xfrm>
          <a:prstGeom prst="rect">
            <a:avLst/>
          </a:prstGeom>
          <a:noFill/>
        </p:spPr>
      </p:pic>
      <p:pic>
        <p:nvPicPr>
          <p:cNvPr id="30731" name="Picture 11" descr="https://encrypted-tbn3.gstatic.com/images?q=tbn:ANd9GcRIXUsr-vH5ca-mFqsahbztc-dZVskm7aNsuwsll0SpKEaijBrIBc96J6H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3511" y="3514725"/>
            <a:ext cx="4945289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626</TotalTime>
  <Words>342</Words>
  <Application>Microsoft Office PowerPoint</Application>
  <PresentationFormat>Custom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li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88</cp:revision>
  <dcterms:created xsi:type="dcterms:W3CDTF">2016-10-03T08:48:37Z</dcterms:created>
  <dcterms:modified xsi:type="dcterms:W3CDTF">2016-12-27T06:32:19Z</dcterms:modified>
</cp:coreProperties>
</file>